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572707-908F-4255-BA65-1C6B2F87B892}">
  <a:tblStyle styleId="{26572707-908F-4255-BA65-1C6B2F87B89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Lato-bold.fntdata"/><Relationship Id="rId6" Type="http://schemas.openxmlformats.org/officeDocument/2006/relationships/notesMaster" Target="notesMasters/notesMaster1.xml"/><Relationship Id="rId18"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hyperlink" Target="http://192.168.1.14/attendance/" TargetMode="External"/><Relationship Id="rId6" Type="http://schemas.openxmlformats.org/officeDocument/2006/relationships/image" Target="../media/image12.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84850"/>
            <a:ext cx="8520600" cy="85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Raspberry Pi Attendance System</a:t>
            </a:r>
            <a:endParaRPr/>
          </a:p>
        </p:txBody>
      </p:sp>
      <p:sp>
        <p:nvSpPr>
          <p:cNvPr id="55" name="Google Shape;55;p13"/>
          <p:cNvSpPr txBox="1"/>
          <p:nvPr>
            <p:ph idx="1" type="subTitle"/>
          </p:nvPr>
        </p:nvSpPr>
        <p:spPr>
          <a:xfrm>
            <a:off x="311700" y="1994960"/>
            <a:ext cx="8520600" cy="274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rPr lang="en" sz="1200"/>
              <a:t>Assembled</a:t>
            </a:r>
            <a:r>
              <a:rPr lang="en" sz="1200"/>
              <a:t> and Designed By: John Hall</a:t>
            </a:r>
            <a:endParaRPr sz="1200"/>
          </a:p>
          <a:p>
            <a:pPr indent="0" lvl="0" marL="0" rtl="0" algn="ctr">
              <a:lnSpc>
                <a:spcPct val="100000"/>
              </a:lnSpc>
              <a:spcBef>
                <a:spcPts val="0"/>
              </a:spcBef>
              <a:spcAft>
                <a:spcPts val="0"/>
              </a:spcAft>
              <a:buSzPts val="2800"/>
              <a:buNone/>
            </a:pPr>
            <a:r>
              <a:rPr lang="en" sz="1200"/>
              <a:t>Created By: Pi up my life</a:t>
            </a:r>
            <a:endParaRPr sz="1200"/>
          </a:p>
        </p:txBody>
      </p:sp>
      <p:sp>
        <p:nvSpPr>
          <p:cNvPr id="56" name="Google Shape;56;p13"/>
          <p:cNvSpPr txBox="1"/>
          <p:nvPr/>
        </p:nvSpPr>
        <p:spPr>
          <a:xfrm>
            <a:off x="53788" y="98534"/>
            <a:ext cx="23599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RFID Attendance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16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User Manual Example</a:t>
            </a:r>
            <a:endParaRPr/>
          </a:p>
        </p:txBody>
      </p:sp>
      <p:sp>
        <p:nvSpPr>
          <p:cNvPr id="124" name="Google Shape;124;p22"/>
          <p:cNvSpPr txBox="1"/>
          <p:nvPr/>
        </p:nvSpPr>
        <p:spPr>
          <a:xfrm>
            <a:off x="311700" y="735975"/>
            <a:ext cx="3984635" cy="43242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10.</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Open the Terminal for the Pi and type the following command:</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r>
              <a:rPr b="1" i="0" lang="en" sz="1100" u="none" cap="none" strike="noStrike">
                <a:solidFill>
                  <a:srgbClr val="000000"/>
                </a:solidFill>
                <a:latin typeface="Arial"/>
                <a:ea typeface="Arial"/>
                <a:cs typeface="Arial"/>
                <a:sym typeface="Arial"/>
              </a:rPr>
              <a:t>cd ~/attendancesystem/CaS/</a:t>
            </a:r>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11.</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Next, type the following command: </a:t>
            </a:r>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r>
              <a:rPr b="1" i="0" lang="en" sz="1100" u="none" cap="none" strike="noStrike">
                <a:solidFill>
                  <a:srgbClr val="000000"/>
                </a:solidFill>
                <a:latin typeface="Arial"/>
                <a:ea typeface="Arial"/>
                <a:cs typeface="Arial"/>
                <a:sym typeface="Arial"/>
              </a:rPr>
              <a:t>sudo python3 save_user.py</a:t>
            </a:r>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12:</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Place Tag on top of RFID sticker above the red line on top of device and type out any desired information that will be relevant to that specific RFID Tag. </a:t>
            </a:r>
            <a:endParaRPr b="0" i="0" sz="1100" u="sng" cap="none" strike="noStrike">
              <a:solidFill>
                <a:srgbClr val="000000"/>
              </a:solidFill>
              <a:latin typeface="Arial"/>
              <a:ea typeface="Arial"/>
              <a:cs typeface="Arial"/>
              <a:sym typeface="Arial"/>
            </a:endParaRPr>
          </a:p>
        </p:txBody>
      </p:sp>
      <p:pic>
        <p:nvPicPr>
          <p:cNvPr descr="Graphical user interface, text, application, chat or text message&#10;&#10;Description automatically generated" id="125" name="Google Shape;125;p22"/>
          <p:cNvPicPr preferRelativeResize="0"/>
          <p:nvPr/>
        </p:nvPicPr>
        <p:blipFill rotWithShape="1">
          <a:blip r:embed="rId3">
            <a:alphaModFix/>
          </a:blip>
          <a:srcRect b="0" l="0" r="0" t="0"/>
          <a:stretch/>
        </p:blipFill>
        <p:spPr>
          <a:xfrm>
            <a:off x="1001806" y="1537337"/>
            <a:ext cx="2688328" cy="613926"/>
          </a:xfrm>
          <a:prstGeom prst="rect">
            <a:avLst/>
          </a:prstGeom>
          <a:noFill/>
          <a:ln>
            <a:noFill/>
          </a:ln>
        </p:spPr>
      </p:pic>
      <p:pic>
        <p:nvPicPr>
          <p:cNvPr descr="Graphical user interface, text&#10;&#10;Description automatically generated" id="126" name="Google Shape;126;p22"/>
          <p:cNvPicPr preferRelativeResize="0"/>
          <p:nvPr/>
        </p:nvPicPr>
        <p:blipFill rotWithShape="1">
          <a:blip r:embed="rId4">
            <a:alphaModFix/>
          </a:blip>
          <a:srcRect b="0" l="0" r="0" t="0"/>
          <a:stretch/>
        </p:blipFill>
        <p:spPr>
          <a:xfrm>
            <a:off x="825383" y="3176028"/>
            <a:ext cx="2957269" cy="865094"/>
          </a:xfrm>
          <a:prstGeom prst="rect">
            <a:avLst/>
          </a:prstGeom>
          <a:noFill/>
          <a:ln>
            <a:noFill/>
          </a:ln>
        </p:spPr>
      </p:pic>
      <p:sp>
        <p:nvSpPr>
          <p:cNvPr id="127" name="Google Shape;127;p22"/>
          <p:cNvSpPr txBox="1"/>
          <p:nvPr/>
        </p:nvSpPr>
        <p:spPr>
          <a:xfrm>
            <a:off x="4340982" y="735975"/>
            <a:ext cx="4148418" cy="43242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13.</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To record a user’s attendance, type out the following command:</a:t>
            </a:r>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r>
              <a:rPr b="1" i="0" lang="en" sz="1100" u="none" cap="none" strike="noStrike">
                <a:solidFill>
                  <a:srgbClr val="000000"/>
                </a:solidFill>
                <a:latin typeface="Arial"/>
                <a:ea typeface="Arial"/>
                <a:cs typeface="Arial"/>
                <a:sym typeface="Arial"/>
              </a:rPr>
              <a:t>sudo python3 check_attendance.py</a:t>
            </a:r>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14.</a:t>
            </a:r>
            <a:r>
              <a:rPr b="0" i="0" lang="en" sz="1100" u="none" cap="none" strike="noStrike">
                <a:solidFill>
                  <a:srgbClr val="000000"/>
                </a:solidFill>
                <a:latin typeface="Arial"/>
                <a:ea typeface="Arial"/>
                <a:cs typeface="Arial"/>
                <a:sym typeface="Arial"/>
              </a:rPr>
              <a:t>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 sz="1100" u="none" cap="none" strike="noStrike">
                <a:solidFill>
                  <a:srgbClr val="000000"/>
                </a:solidFill>
                <a:latin typeface="Arial"/>
                <a:ea typeface="Arial"/>
                <a:cs typeface="Arial"/>
                <a:sym typeface="Arial"/>
              </a:rPr>
              <a:t>Repeat step 12.</a:t>
            </a:r>
            <a:endParaRPr/>
          </a:p>
          <a:p>
            <a:pPr indent="0" lvl="0" marL="0" marR="0" rtl="0" algn="l">
              <a:lnSpc>
                <a:spcPct val="100000"/>
              </a:lnSpc>
              <a:spcBef>
                <a:spcPts val="0"/>
              </a:spcBef>
              <a:spcAft>
                <a:spcPts val="0"/>
              </a:spcAft>
              <a:buNone/>
            </a:pPr>
            <a:r>
              <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15.</a:t>
            </a:r>
            <a:r>
              <a:rPr b="0" i="0" lang="en" sz="1100" u="none" cap="none" strike="noStrike">
                <a:solidFill>
                  <a:srgbClr val="000000"/>
                </a:solidFill>
                <a:latin typeface="Arial"/>
                <a:ea typeface="Arial"/>
                <a:cs typeface="Arial"/>
                <a:sym typeface="Arial"/>
              </a:rPr>
              <a:t> Go to any web browser and type the IP address followed by /attendance/ into the search bar. </a:t>
            </a:r>
            <a:r>
              <a:rPr b="0" i="1" lang="en" sz="1100" u="none" cap="none" strike="noStrike">
                <a:solidFill>
                  <a:srgbClr val="000000"/>
                </a:solidFill>
                <a:latin typeface="Arial"/>
                <a:ea typeface="Arial"/>
                <a:cs typeface="Arial"/>
                <a:sym typeface="Arial"/>
              </a:rPr>
              <a:t>For example</a:t>
            </a:r>
            <a:r>
              <a:rPr b="0" i="0" lang="en"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r>
              <a:rPr b="1" i="0" lang="en" sz="1100" u="sng" cap="none" strike="noStrike">
                <a:solidFill>
                  <a:schemeClr val="hlink"/>
                </a:solidFill>
                <a:latin typeface="Arial"/>
                <a:ea typeface="Arial"/>
                <a:cs typeface="Arial"/>
                <a:sym typeface="Arial"/>
                <a:hlinkClick r:id="rId5"/>
              </a:rPr>
              <a:t>http://192.168.1.14/attendance/</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	</a:t>
            </a:r>
            <a:endParaRPr/>
          </a:p>
        </p:txBody>
      </p:sp>
      <p:pic>
        <p:nvPicPr>
          <p:cNvPr descr="Text&#10;&#10;Description automatically generated" id="128" name="Google Shape;128;p22"/>
          <p:cNvPicPr preferRelativeResize="0"/>
          <p:nvPr/>
        </p:nvPicPr>
        <p:blipFill rotWithShape="1">
          <a:blip r:embed="rId6">
            <a:alphaModFix/>
          </a:blip>
          <a:srcRect b="0" l="0" r="0" t="0"/>
          <a:stretch/>
        </p:blipFill>
        <p:spPr>
          <a:xfrm>
            <a:off x="5120911" y="1610017"/>
            <a:ext cx="2857500" cy="730186"/>
          </a:xfrm>
          <a:prstGeom prst="rect">
            <a:avLst/>
          </a:prstGeom>
          <a:noFill/>
          <a:ln>
            <a:noFill/>
          </a:ln>
        </p:spPr>
      </p:pic>
      <p:pic>
        <p:nvPicPr>
          <p:cNvPr id="129" name="Google Shape;129;p22"/>
          <p:cNvPicPr preferRelativeResize="0"/>
          <p:nvPr/>
        </p:nvPicPr>
        <p:blipFill rotWithShape="1">
          <a:blip r:embed="rId7">
            <a:alphaModFix/>
          </a:blip>
          <a:srcRect b="0" l="0" r="0" t="0"/>
          <a:stretch/>
        </p:blipFill>
        <p:spPr>
          <a:xfrm>
            <a:off x="4956184" y="4407525"/>
            <a:ext cx="2688328" cy="346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17608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User Manual Example</a:t>
            </a:r>
            <a:endParaRPr/>
          </a:p>
        </p:txBody>
      </p:sp>
      <p:sp>
        <p:nvSpPr>
          <p:cNvPr id="135" name="Google Shape;135;p23"/>
          <p:cNvSpPr txBox="1"/>
          <p:nvPr/>
        </p:nvSpPr>
        <p:spPr>
          <a:xfrm>
            <a:off x="311700" y="857250"/>
            <a:ext cx="8520599" cy="38164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16.</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Toggle between </a:t>
            </a:r>
            <a:r>
              <a:rPr b="0" i="1" lang="en" sz="1100" u="none" cap="none" strike="noStrike">
                <a:solidFill>
                  <a:srgbClr val="000000"/>
                </a:solidFill>
                <a:latin typeface="Arial"/>
                <a:ea typeface="Arial"/>
                <a:cs typeface="Arial"/>
                <a:sym typeface="Arial"/>
              </a:rPr>
              <a:t>View Users </a:t>
            </a:r>
            <a:r>
              <a:rPr b="0" i="0" lang="en" sz="1100" u="none" cap="none" strike="noStrike">
                <a:solidFill>
                  <a:srgbClr val="000000"/>
                </a:solidFill>
                <a:latin typeface="Arial"/>
                <a:ea typeface="Arial"/>
                <a:cs typeface="Arial"/>
                <a:sym typeface="Arial"/>
              </a:rPr>
              <a:t>and </a:t>
            </a:r>
            <a:r>
              <a:rPr b="0" i="1" lang="en" sz="1100" u="none" cap="none" strike="noStrike">
                <a:solidFill>
                  <a:srgbClr val="000000"/>
                </a:solidFill>
                <a:latin typeface="Arial"/>
                <a:ea typeface="Arial"/>
                <a:cs typeface="Arial"/>
                <a:sym typeface="Arial"/>
              </a:rPr>
              <a:t>View Attendance </a:t>
            </a:r>
            <a:r>
              <a:rPr b="0" i="0" lang="en" sz="1100" u="none" cap="none" strike="noStrike">
                <a:solidFill>
                  <a:srgbClr val="000000"/>
                </a:solidFill>
                <a:latin typeface="Arial"/>
                <a:ea typeface="Arial"/>
                <a:cs typeface="Arial"/>
                <a:sym typeface="Arial"/>
              </a:rPr>
              <a:t>on the Web Interface to view times checked in and out between users. </a:t>
            </a:r>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17:</a:t>
            </a:r>
            <a:r>
              <a:rPr b="0" i="0" lang="en" sz="1100" u="none" cap="none" strike="noStrike">
                <a:solidFill>
                  <a:srgbClr val="000000"/>
                </a:solidFill>
                <a:latin typeface="Arial"/>
                <a:ea typeface="Arial"/>
                <a:cs typeface="Arial"/>
                <a:sym typeface="Arial"/>
              </a:rPr>
              <a:t>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Select </a:t>
            </a:r>
            <a:r>
              <a:rPr b="0" i="1" lang="en" sz="1100" u="none" cap="none" strike="noStrike">
                <a:solidFill>
                  <a:srgbClr val="000000"/>
                </a:solidFill>
                <a:latin typeface="Arial"/>
                <a:ea typeface="Arial"/>
                <a:cs typeface="Arial"/>
                <a:sym typeface="Arial"/>
              </a:rPr>
              <a:t>View Users</a:t>
            </a:r>
            <a:r>
              <a:rPr b="0" i="0" lang="en" sz="1100" u="none" cap="none" strike="noStrike">
                <a:solidFill>
                  <a:srgbClr val="000000"/>
                </a:solidFill>
                <a:latin typeface="Arial"/>
                <a:ea typeface="Arial"/>
                <a:cs typeface="Arial"/>
                <a:sym typeface="Arial"/>
              </a:rPr>
              <a:t> to view all users registered to the system.</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18:</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Select </a:t>
            </a:r>
            <a:r>
              <a:rPr b="0" i="1" lang="en" sz="1100" u="none" cap="none" strike="noStrike">
                <a:solidFill>
                  <a:srgbClr val="000000"/>
                </a:solidFill>
                <a:latin typeface="Arial"/>
                <a:ea typeface="Arial"/>
                <a:cs typeface="Arial"/>
                <a:sym typeface="Arial"/>
              </a:rPr>
              <a:t>View Attendance</a:t>
            </a:r>
            <a:r>
              <a:rPr b="0" i="0" lang="en" sz="1100" u="none" cap="none" strike="noStrike">
                <a:solidFill>
                  <a:srgbClr val="000000"/>
                </a:solidFill>
                <a:latin typeface="Arial"/>
                <a:ea typeface="Arial"/>
                <a:cs typeface="Arial"/>
                <a:sym typeface="Arial"/>
              </a:rPr>
              <a:t> to view all users registered to the system. (The data corresponds to the User, Date and Time. Information in the example below reflects the day this was recorded.)</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136" name="Google Shape;136;p23"/>
          <p:cNvPicPr preferRelativeResize="0"/>
          <p:nvPr/>
        </p:nvPicPr>
        <p:blipFill rotWithShape="1">
          <a:blip r:embed="rId3">
            <a:alphaModFix/>
          </a:blip>
          <a:srcRect b="21007" l="0" r="0" t="0"/>
          <a:stretch/>
        </p:blipFill>
        <p:spPr>
          <a:xfrm>
            <a:off x="311698" y="1260216"/>
            <a:ext cx="8334759" cy="926901"/>
          </a:xfrm>
          <a:prstGeom prst="rect">
            <a:avLst/>
          </a:prstGeom>
          <a:noFill/>
          <a:ln>
            <a:noFill/>
          </a:ln>
        </p:spPr>
      </p:pic>
      <p:pic>
        <p:nvPicPr>
          <p:cNvPr id="137" name="Google Shape;137;p23"/>
          <p:cNvPicPr preferRelativeResize="0"/>
          <p:nvPr/>
        </p:nvPicPr>
        <p:blipFill rotWithShape="1">
          <a:blip r:embed="rId4">
            <a:alphaModFix/>
          </a:blip>
          <a:srcRect b="28086" l="0" r="0" t="0"/>
          <a:stretch/>
        </p:blipFill>
        <p:spPr>
          <a:xfrm>
            <a:off x="311697" y="2638986"/>
            <a:ext cx="8334759" cy="863974"/>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311697" y="4135039"/>
            <a:ext cx="8334759" cy="1007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Description of Product</a:t>
            </a:r>
            <a:endParaRPr/>
          </a:p>
        </p:txBody>
      </p:sp>
      <p:sp>
        <p:nvSpPr>
          <p:cNvPr id="62" name="Google Shape;62;p14"/>
          <p:cNvSpPr txBox="1"/>
          <p:nvPr>
            <p:ph idx="1" type="body"/>
          </p:nvPr>
        </p:nvSpPr>
        <p:spPr>
          <a:xfrm>
            <a:off x="311700" y="1152475"/>
            <a:ext cx="8520600" cy="154658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300">
                <a:latin typeface="Lato"/>
                <a:ea typeface="Lato"/>
                <a:cs typeface="Lato"/>
                <a:sym typeface="Lato"/>
              </a:rPr>
              <a:t>This attendance system will log data that is tapped to the RFID sensor. Once data is created for a user on the Raspberry Pi, the user will tap his/her card to it upon entering the designated room. Data will consist of the date and time at which the student arrived or left, the name of the student with their Tag’s unique ID number and any other relevant minimal data that may be associated with the user. This data is then sent to an SQL database where it is displayed on a simple web interface. This web interface will allow you to check the user's attendance and view when they tap their RFID card to the reader.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graphicFrame>
        <p:nvGraphicFramePr>
          <p:cNvPr id="67" name="Google Shape;67;p15"/>
          <p:cNvGraphicFramePr/>
          <p:nvPr/>
        </p:nvGraphicFramePr>
        <p:xfrm>
          <a:off x="746726" y="95850"/>
          <a:ext cx="3000000" cy="3000000"/>
        </p:xfrm>
        <a:graphic>
          <a:graphicData uri="http://schemas.openxmlformats.org/drawingml/2006/table">
            <a:tbl>
              <a:tblPr>
                <a:noFill/>
                <a:tableStyleId>{26572707-908F-4255-BA65-1C6B2F87B892}</a:tableStyleId>
              </a:tblPr>
              <a:tblGrid>
                <a:gridCol w="1225875"/>
                <a:gridCol w="6630075"/>
              </a:tblGrid>
              <a:tr h="302375">
                <a:tc>
                  <a:txBody>
                    <a:bodyPr/>
                    <a:lstStyle/>
                    <a:p>
                      <a:pPr indent="0" lvl="0" marL="0" marR="0" rtl="0" algn="ctr">
                        <a:lnSpc>
                          <a:spcPct val="115000"/>
                        </a:lnSpc>
                        <a:spcBef>
                          <a:spcPts val="0"/>
                        </a:spcBef>
                        <a:spcAft>
                          <a:spcPts val="0"/>
                        </a:spcAft>
                        <a:buClr>
                          <a:srgbClr val="000000"/>
                        </a:buClr>
                        <a:buSzPts val="700"/>
                        <a:buFont typeface="Arial"/>
                        <a:buNone/>
                      </a:pPr>
                      <a:r>
                        <a:rPr i="1" lang="en" sz="700" u="none" cap="none" strike="noStrike"/>
                        <a:t>Task</a:t>
                      </a:r>
                      <a:endParaRPr i="1"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i="1" lang="en" sz="700" u="none" cap="none" strike="noStrike"/>
                        <a:t>Activity Description</a:t>
                      </a:r>
                      <a:endParaRPr i="1"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RFID Setup</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Prepare Raspbian</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3</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Build RFID RC522 Reader Circuit and Enable SPI</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4</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Enable the correct Kernel Module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5</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Python to Read/Write data to RFID Tags</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6</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Test the RFID reader</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7</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Database Creation</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8</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Install MySQL</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9</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Setup Secure Installation</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10</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DATABASE attendance;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11</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USER</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12</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Creating and Recording Multiple Users</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13</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Python to write data to database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14</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Check Database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15</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Check Attendance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16</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Database Maintenance and Design</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17</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NGINX and PHP for Web Interface</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18</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GitHUB Cloning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19</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URL testing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20</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Troubleshooting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21</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Advanced Troubleshooting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22</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Design Hardware Housing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23</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Order Hardware Housing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24</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Hardware Housing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25</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Design User Manual</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26</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Create and Organize User Manual</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66300">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27</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User Testing</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59325">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Task 28</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 sz="700" u="none" cap="none" strike="noStrike"/>
                        <a:t>Implementation</a:t>
                      </a:r>
                      <a:endParaRPr sz="7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100724" y="84975"/>
            <a:ext cx="3353475" cy="2515099"/>
          </a:xfrm>
          <a:prstGeom prst="rect">
            <a:avLst/>
          </a:prstGeom>
          <a:noFill/>
          <a:ln>
            <a:noFill/>
          </a:ln>
        </p:spPr>
      </p:pic>
      <p:pic>
        <p:nvPicPr>
          <p:cNvPr id="73" name="Google Shape;73;p16"/>
          <p:cNvPicPr preferRelativeResize="0"/>
          <p:nvPr/>
        </p:nvPicPr>
        <p:blipFill rotWithShape="1">
          <a:blip r:embed="rId4">
            <a:alphaModFix/>
          </a:blip>
          <a:srcRect b="0" l="0" r="0" t="0"/>
          <a:stretch/>
        </p:blipFill>
        <p:spPr>
          <a:xfrm>
            <a:off x="5663400" y="84975"/>
            <a:ext cx="3353475" cy="2515099"/>
          </a:xfrm>
          <a:prstGeom prst="rect">
            <a:avLst/>
          </a:prstGeom>
          <a:noFill/>
          <a:ln>
            <a:noFill/>
          </a:ln>
        </p:spPr>
      </p:pic>
      <p:pic>
        <p:nvPicPr>
          <p:cNvPr id="74" name="Google Shape;74;p16"/>
          <p:cNvPicPr preferRelativeResize="0"/>
          <p:nvPr/>
        </p:nvPicPr>
        <p:blipFill rotWithShape="1">
          <a:blip r:embed="rId5">
            <a:alphaModFix/>
          </a:blip>
          <a:srcRect b="0" l="0" r="0" t="0"/>
          <a:stretch/>
        </p:blipFill>
        <p:spPr>
          <a:xfrm>
            <a:off x="100726" y="2588725"/>
            <a:ext cx="3353475" cy="2515121"/>
          </a:xfrm>
          <a:prstGeom prst="rect">
            <a:avLst/>
          </a:prstGeom>
          <a:noFill/>
          <a:ln>
            <a:noFill/>
          </a:ln>
        </p:spPr>
      </p:pic>
      <p:pic>
        <p:nvPicPr>
          <p:cNvPr id="75" name="Google Shape;75;p16"/>
          <p:cNvPicPr preferRelativeResize="0"/>
          <p:nvPr/>
        </p:nvPicPr>
        <p:blipFill rotWithShape="1">
          <a:blip r:embed="rId6">
            <a:alphaModFix/>
          </a:blip>
          <a:srcRect b="0" l="0" r="0" t="0"/>
          <a:stretch/>
        </p:blipFill>
        <p:spPr>
          <a:xfrm>
            <a:off x="5663423" y="2571738"/>
            <a:ext cx="3353465" cy="2515099"/>
          </a:xfrm>
          <a:prstGeom prst="rect">
            <a:avLst/>
          </a:prstGeom>
          <a:noFill/>
          <a:ln>
            <a:noFill/>
          </a:ln>
        </p:spPr>
      </p:pic>
      <p:sp>
        <p:nvSpPr>
          <p:cNvPr id="76" name="Google Shape;76;p16"/>
          <p:cNvSpPr txBox="1"/>
          <p:nvPr/>
        </p:nvSpPr>
        <p:spPr>
          <a:xfrm>
            <a:off x="3500750" y="645775"/>
            <a:ext cx="2106000" cy="40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 System Overview</a:t>
            </a:r>
            <a:endParaRPr b="0" i="0" sz="1400" u="none" cap="none" strike="noStrike">
              <a:solidFill>
                <a:srgbClr val="000000"/>
              </a:solidFill>
              <a:latin typeface="Arial"/>
              <a:ea typeface="Arial"/>
              <a:cs typeface="Arial"/>
              <a:sym typeface="Arial"/>
            </a:endParaRPr>
          </a:p>
        </p:txBody>
      </p:sp>
      <p:sp>
        <p:nvSpPr>
          <p:cNvPr id="77" name="Google Shape;77;p16"/>
          <p:cNvSpPr txBox="1"/>
          <p:nvPr/>
        </p:nvSpPr>
        <p:spPr>
          <a:xfrm>
            <a:off x="4021900" y="1670525"/>
            <a:ext cx="1756200" cy="40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Hardware Setup &gt;</a:t>
            </a:r>
            <a:endParaRPr b="0" i="0" sz="1400" u="none" cap="none" strike="noStrike">
              <a:solidFill>
                <a:srgbClr val="000000"/>
              </a:solidFill>
              <a:latin typeface="Arial"/>
              <a:ea typeface="Arial"/>
              <a:cs typeface="Arial"/>
              <a:sym typeface="Arial"/>
            </a:endParaRPr>
          </a:p>
        </p:txBody>
      </p:sp>
      <p:sp>
        <p:nvSpPr>
          <p:cNvPr id="78" name="Google Shape;78;p16"/>
          <p:cNvSpPr txBox="1"/>
          <p:nvPr/>
        </p:nvSpPr>
        <p:spPr>
          <a:xfrm>
            <a:off x="3500750" y="2990925"/>
            <a:ext cx="2106000" cy="40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 Hardware Overview</a:t>
            </a:r>
            <a:endParaRPr b="0" i="0" sz="1400" u="none" cap="none" strike="noStrike">
              <a:solidFill>
                <a:srgbClr val="000000"/>
              </a:solidFill>
              <a:latin typeface="Arial"/>
              <a:ea typeface="Arial"/>
              <a:cs typeface="Arial"/>
              <a:sym typeface="Arial"/>
            </a:endParaRPr>
          </a:p>
        </p:txBody>
      </p:sp>
      <p:sp>
        <p:nvSpPr>
          <p:cNvPr id="79" name="Google Shape;79;p16"/>
          <p:cNvSpPr txBox="1"/>
          <p:nvPr/>
        </p:nvSpPr>
        <p:spPr>
          <a:xfrm>
            <a:off x="4157950" y="3987900"/>
            <a:ext cx="14841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RC522 Setup &gt;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0" y="374100"/>
            <a:ext cx="4486500" cy="4769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i</a:t>
            </a:r>
            <a:r>
              <a:rPr b="0" i="0" lang="en" sz="800" u="none" cap="none" strike="noStrike">
                <a:solidFill>
                  <a:schemeClr val="dk1"/>
                </a:solidFill>
                <a:latin typeface="Arial"/>
                <a:ea typeface="Arial"/>
                <a:cs typeface="Arial"/>
                <a:sym typeface="Arial"/>
              </a:rPr>
              <a:t>mport time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import RPi.GPIO as GPIO</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from mfrc522 import SimpleMFRC522</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import mysql.connector</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db = mysql.connector.connect(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host="localhost",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user="attendanceadmin",</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passwd="astate1",</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database="attendancesystem"</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cursor = db.cursor()</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reader = SimpleMFRC522()</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try:</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while True: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print('Place Card to\nrecord attendance')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id, text = reader.read()</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cursor.execute("Select id, name FROM users WHERE rfid_uid="+str(id))</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result = cursor.fetchone()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if cursor.rowcount &gt;= 1:</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print("" + result[1])</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cursor.execute("INSERT INTO attendance (user_id) VALUES (%s)", (result[0],) )</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db.commit()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else:</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print("User does not exist.")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time.sleep(2)</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finally:</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  GPIO.cleanup()</a:t>
            </a:r>
            <a:endParaRPr b="0" i="0" sz="800" u="none" cap="none" strike="noStrike">
              <a:solidFill>
                <a:schemeClr val="dk1"/>
              </a:solidFill>
              <a:latin typeface="Arial"/>
              <a:ea typeface="Arial"/>
              <a:cs typeface="Arial"/>
              <a:sym typeface="Arial"/>
            </a:endParaRPr>
          </a:p>
        </p:txBody>
      </p:sp>
      <p:sp>
        <p:nvSpPr>
          <p:cNvPr id="85" name="Google Shape;85;p17"/>
          <p:cNvSpPr txBox="1"/>
          <p:nvPr/>
        </p:nvSpPr>
        <p:spPr>
          <a:xfrm>
            <a:off x="4572000" y="374100"/>
            <a:ext cx="4565700" cy="4769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import time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import RPi.GPIO as GPIO</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from mfrc522 import SimpleMFRC522</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import mysql.connector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db = mysql.connector.connect(</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host="localhost",</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user="attendanceadmin",</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passwd="astate1",</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database="attendancesystem"</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cursor = db.cursor()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reader = SimpleMFRC522()</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try:</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while True: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print('Place Card to\nregister')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id, text = reader.read()</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cursor.execute("SELECT id FROM users WHERE rfid_uid="+str(id))</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cursor.fetchone()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if cursor.rowcount &gt;= 1:</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print("Overwrite\nexisting user?")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overwrite = input("Overwite (Y/N)?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if overwrite[0] == 'Y' or overwrite[0] == 'y':</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print("Overwriting user.")</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time.sleep(1)</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sql_insert = "UPDATE users SET name = %s WHERE rfid_uid=%s"</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else: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continue;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else: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sql_insert = "INSERT INTO users (name, rfid_uid) VALUES (%s, %s)"</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print('Enter new name')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new_name = input("Name: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cursor.execute(sql_insert, (new_name, id))</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db.commit()</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print("User " + new_name + "\nSaved")</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time.sleep(2)</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finally:</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GPIO.cleanup()</a:t>
            </a:r>
            <a:endParaRPr b="0" i="0" sz="1300" u="none" cap="none" strike="noStrike">
              <a:solidFill>
                <a:srgbClr val="000000"/>
              </a:solidFill>
              <a:latin typeface="Arial"/>
              <a:ea typeface="Arial"/>
              <a:cs typeface="Arial"/>
              <a:sym typeface="Arial"/>
            </a:endParaRPr>
          </a:p>
        </p:txBody>
      </p:sp>
      <p:sp>
        <p:nvSpPr>
          <p:cNvPr id="86" name="Google Shape;86;p17"/>
          <p:cNvSpPr txBox="1"/>
          <p:nvPr/>
        </p:nvSpPr>
        <p:spPr>
          <a:xfrm>
            <a:off x="107700" y="0"/>
            <a:ext cx="2501029" cy="22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check_attendance.py</a:t>
            </a:r>
            <a:endParaRPr b="0" i="0" sz="1400" u="none" cap="none" strike="noStrike">
              <a:solidFill>
                <a:srgbClr val="000000"/>
              </a:solidFill>
              <a:latin typeface="Arial"/>
              <a:ea typeface="Arial"/>
              <a:cs typeface="Arial"/>
              <a:sym typeface="Arial"/>
            </a:endParaRPr>
          </a:p>
        </p:txBody>
      </p:sp>
      <p:sp>
        <p:nvSpPr>
          <p:cNvPr id="87" name="Google Shape;87;p17"/>
          <p:cNvSpPr txBox="1"/>
          <p:nvPr/>
        </p:nvSpPr>
        <p:spPr>
          <a:xfrm>
            <a:off x="7093324" y="0"/>
            <a:ext cx="1897076" cy="22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save_user.py</a:t>
            </a:r>
            <a:endParaRPr b="0" i="0" sz="1400" u="none" cap="none" strike="noStrike">
              <a:solidFill>
                <a:srgbClr val="000000"/>
              </a:solidFill>
              <a:latin typeface="Arial"/>
              <a:ea typeface="Arial"/>
              <a:cs typeface="Arial"/>
              <a:sym typeface="Arial"/>
            </a:endParaRPr>
          </a:p>
        </p:txBody>
      </p:sp>
      <p:sp>
        <p:nvSpPr>
          <p:cNvPr id="88" name="Google Shape;88;p17"/>
          <p:cNvSpPr txBox="1"/>
          <p:nvPr/>
        </p:nvSpPr>
        <p:spPr>
          <a:xfrm>
            <a:off x="2904077" y="34269"/>
            <a:ext cx="34525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Python Code (Need notes for each 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63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SQL Commands</a:t>
            </a:r>
            <a:endParaRPr/>
          </a:p>
        </p:txBody>
      </p:sp>
      <p:sp>
        <p:nvSpPr>
          <p:cNvPr id="94" name="Google Shape;94;p18"/>
          <p:cNvSpPr txBox="1"/>
          <p:nvPr>
            <p:ph idx="1" type="body"/>
          </p:nvPr>
        </p:nvSpPr>
        <p:spPr>
          <a:xfrm>
            <a:off x="1459350" y="1175150"/>
            <a:ext cx="6225300" cy="3651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create table attendance(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id INT UNSIGNED NOT NULL AUTO_INCREMENT UNIQUE,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user_id INT UNSIGNED NOT NULL,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clock_in TIMESTAMP NOT NULL DEFAULT CURRENT_TIMESTAMP,</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PRIMARY KEY ( id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create table users(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id INT UNSIGNED NOT NULL AUTO_INCREMENT UNIQUE,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rfid_uid VARCHAR(255) NOT NULL,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name VARCHAR(255) NOT NULL,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created TIMESTAMP NOT NULL DEFAULT CURRENT_TIMESTAMP,</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PRIMARY KEY ( id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615270" y="1623102"/>
            <a:ext cx="3913459" cy="94864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Video Demonstration</a:t>
            </a:r>
            <a:br>
              <a:rPr lang="en"/>
            </a:br>
            <a:r>
              <a:rPr lang="en" sz="900"/>
              <a:t>(Close up and step-by-step in next slide.)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1" y="189531"/>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User Manual Example </a:t>
            </a:r>
            <a:r>
              <a:rPr lang="en" sz="1100"/>
              <a:t>(Assuming User receives this system as-is.)</a:t>
            </a:r>
            <a:endParaRPr/>
          </a:p>
        </p:txBody>
      </p:sp>
      <p:sp>
        <p:nvSpPr>
          <p:cNvPr id="105" name="Google Shape;105;p20"/>
          <p:cNvSpPr txBox="1"/>
          <p:nvPr/>
        </p:nvSpPr>
        <p:spPr>
          <a:xfrm>
            <a:off x="311701" y="845139"/>
            <a:ext cx="3742587" cy="39549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rgbClr val="000000"/>
                </a:solidFill>
                <a:latin typeface="Arial"/>
                <a:ea typeface="Arial"/>
                <a:cs typeface="Arial"/>
                <a:sym typeface="Arial"/>
              </a:rPr>
              <a:t>Step 1.</a:t>
            </a:r>
            <a:r>
              <a:rPr b="0" i="0" lang="en" sz="1100" u="none" cap="none" strike="noStrike">
                <a:solidFill>
                  <a:srgbClr val="000000"/>
                </a:solidFill>
                <a:latin typeface="Arial"/>
                <a:ea typeface="Arial"/>
                <a:cs typeface="Arial"/>
                <a:sym typeface="Arial"/>
              </a:rPr>
              <a:t> Plug in Device to wall outlet and plug ethernet into router or switch.</a:t>
            </a:r>
            <a:endParaRPr/>
          </a:p>
          <a:p>
            <a:pPr indent="0" lvl="0" marL="0" marR="0" rtl="0" algn="l">
              <a:lnSpc>
                <a:spcPct val="100000"/>
              </a:lnSpc>
              <a:spcBef>
                <a:spcPts val="1600"/>
              </a:spcBef>
              <a:spcAft>
                <a:spcPts val="0"/>
              </a:spcAft>
              <a:buClr>
                <a:srgbClr val="000000"/>
              </a:buClr>
              <a:buSzPts val="1100"/>
              <a:buFont typeface="Arial"/>
              <a:buNone/>
            </a:pPr>
            <a:r>
              <a:rPr b="0" i="0" lang="en" sz="1100" u="sng" cap="none" strike="noStrike">
                <a:solidFill>
                  <a:srgbClr val="000000"/>
                </a:solidFill>
                <a:latin typeface="Arial"/>
                <a:ea typeface="Arial"/>
                <a:cs typeface="Arial"/>
                <a:sym typeface="Arial"/>
              </a:rPr>
              <a:t>Step 2.</a:t>
            </a:r>
            <a:r>
              <a:rPr b="0" i="0" lang="en" sz="1100" u="none" cap="none" strike="noStrike">
                <a:solidFill>
                  <a:srgbClr val="000000"/>
                </a:solidFill>
                <a:latin typeface="Arial"/>
                <a:ea typeface="Arial"/>
                <a:cs typeface="Arial"/>
                <a:sym typeface="Arial"/>
              </a:rPr>
              <a:t> Open the Command Prompt on your Windows PC.</a:t>
            </a:r>
            <a:endParaRPr/>
          </a:p>
          <a:p>
            <a:pPr indent="0" lvl="0" marL="0" marR="0" rtl="0" algn="l">
              <a:lnSpc>
                <a:spcPct val="100000"/>
              </a:lnSpc>
              <a:spcBef>
                <a:spcPts val="1600"/>
              </a:spcBef>
              <a:spcAft>
                <a:spcPts val="0"/>
              </a:spcAft>
              <a:buClr>
                <a:srgbClr val="000000"/>
              </a:buClr>
              <a:buSzPts val="1100"/>
              <a:buFont typeface="Arial"/>
              <a:buNone/>
            </a:pPr>
            <a:r>
              <a:rPr b="0" i="0" lang="en" sz="1100" u="sng" cap="none" strike="noStrike">
                <a:solidFill>
                  <a:srgbClr val="000000"/>
                </a:solidFill>
                <a:latin typeface="Arial"/>
                <a:ea typeface="Arial"/>
                <a:cs typeface="Arial"/>
                <a:sym typeface="Arial"/>
              </a:rPr>
              <a:t>Step 3.</a:t>
            </a:r>
            <a:r>
              <a:rPr b="0" i="0" lang="en" sz="1100" u="none" cap="none" strike="noStrike">
                <a:solidFill>
                  <a:srgbClr val="000000"/>
                </a:solidFill>
                <a:latin typeface="Arial"/>
                <a:ea typeface="Arial"/>
                <a:cs typeface="Arial"/>
                <a:sym typeface="Arial"/>
              </a:rPr>
              <a:t> Type the following command in the prompt: </a:t>
            </a:r>
            <a:endParaRPr/>
          </a:p>
          <a:p>
            <a:pPr indent="0" lvl="0" marL="0" marR="0" rtl="0" algn="l">
              <a:lnSpc>
                <a:spcPct val="100000"/>
              </a:lnSpc>
              <a:spcBef>
                <a:spcPts val="160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arp –a</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100"/>
              <a:buFont typeface="Arial"/>
              <a:buNone/>
            </a:pPr>
            <a:r>
              <a:rPr b="0" i="0" lang="en" sz="1100" u="sng" cap="none" strike="noStrike">
                <a:solidFill>
                  <a:srgbClr val="000000"/>
                </a:solidFill>
                <a:latin typeface="Arial"/>
                <a:ea typeface="Arial"/>
                <a:cs typeface="Arial"/>
                <a:sym typeface="Arial"/>
              </a:rPr>
              <a:t>Step 4.</a:t>
            </a:r>
            <a:r>
              <a:rPr b="0" i="0" lang="en" sz="1100" u="none" cap="none" strike="noStrike">
                <a:solidFill>
                  <a:srgbClr val="000000"/>
                </a:solidFill>
                <a:latin typeface="Arial"/>
                <a:ea typeface="Arial"/>
                <a:cs typeface="Arial"/>
                <a:sym typeface="Arial"/>
              </a:rPr>
              <a:t> Locate the MAC address of your Attendance System. </a:t>
            </a:r>
            <a:r>
              <a:rPr b="0" i="1" lang="en" sz="1100" u="none" cap="none" strike="noStrike">
                <a:solidFill>
                  <a:srgbClr val="000000"/>
                </a:solidFill>
                <a:latin typeface="Arial"/>
                <a:ea typeface="Arial"/>
                <a:cs typeface="Arial"/>
                <a:sym typeface="Arial"/>
              </a:rPr>
              <a:t>This systems MAC address is:</a:t>
            </a:r>
            <a:endParaRPr/>
          </a:p>
          <a:p>
            <a:pPr indent="0" lvl="0" marL="0" marR="0" rtl="0" algn="l">
              <a:lnSpc>
                <a:spcPct val="100000"/>
              </a:lnSpc>
              <a:spcBef>
                <a:spcPts val="160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B8:27:EB:A1:6B:DF</a:t>
            </a:r>
            <a:endParaRPr/>
          </a:p>
          <a:p>
            <a:pPr indent="0" lvl="0" marL="0" marR="0" rtl="0" algn="l">
              <a:lnSpc>
                <a:spcPct val="100000"/>
              </a:lnSpc>
              <a:spcBef>
                <a:spcPts val="1600"/>
              </a:spcBef>
              <a:spcAft>
                <a:spcPts val="0"/>
              </a:spcAft>
              <a:buNone/>
            </a:pPr>
            <a:r>
              <a:rPr b="0" i="0" lang="en" sz="1100" u="sng" cap="none" strike="noStrike">
                <a:solidFill>
                  <a:srgbClr val="000000"/>
                </a:solidFill>
                <a:latin typeface="Arial"/>
                <a:ea typeface="Arial"/>
                <a:cs typeface="Arial"/>
                <a:sym typeface="Arial"/>
              </a:rPr>
              <a:t>Step 5.</a:t>
            </a:r>
            <a:r>
              <a:rPr b="0" i="0" lang="en" sz="1100" u="none" cap="none" strike="noStrike">
                <a:solidFill>
                  <a:srgbClr val="000000"/>
                </a:solidFill>
                <a:latin typeface="Arial"/>
                <a:ea typeface="Arial"/>
                <a:cs typeface="Arial"/>
                <a:sym typeface="Arial"/>
              </a:rPr>
              <a:t> Note the </a:t>
            </a:r>
            <a:r>
              <a:rPr b="0" i="1" lang="en" sz="1100" u="none" cap="none" strike="noStrike">
                <a:solidFill>
                  <a:srgbClr val="000000"/>
                </a:solidFill>
                <a:latin typeface="Arial"/>
                <a:ea typeface="Arial"/>
                <a:cs typeface="Arial"/>
                <a:sym typeface="Arial"/>
              </a:rPr>
              <a:t>Internet Address </a:t>
            </a:r>
            <a:r>
              <a:rPr b="0" i="0" lang="en" sz="1100" u="none" cap="none" strike="noStrike">
                <a:solidFill>
                  <a:srgbClr val="000000"/>
                </a:solidFill>
                <a:latin typeface="Arial"/>
                <a:ea typeface="Arial"/>
                <a:cs typeface="Arial"/>
                <a:sym typeface="Arial"/>
              </a:rPr>
              <a:t>on the left that corresponds to the </a:t>
            </a:r>
            <a:r>
              <a:rPr b="0" i="1" lang="en" sz="1100" u="none" cap="none" strike="noStrike">
                <a:solidFill>
                  <a:srgbClr val="000000"/>
                </a:solidFill>
                <a:latin typeface="Arial"/>
                <a:ea typeface="Arial"/>
                <a:cs typeface="Arial"/>
                <a:sym typeface="Arial"/>
              </a:rPr>
              <a:t>Physical Address. </a:t>
            </a:r>
            <a:endParaRPr/>
          </a:p>
          <a:p>
            <a:pPr indent="0" lvl="0" marL="0" marR="0" rtl="0" algn="l">
              <a:lnSpc>
                <a:spcPct val="100000"/>
              </a:lnSpc>
              <a:spcBef>
                <a:spcPts val="0"/>
              </a:spcBef>
              <a:spcAft>
                <a:spcPts val="0"/>
              </a:spcAft>
              <a:buNone/>
            </a:pPr>
            <a:r>
              <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 sz="1100" u="none" cap="none" strike="noStrike">
                <a:solidFill>
                  <a:srgbClr val="000000"/>
                </a:solidFill>
                <a:latin typeface="Arial"/>
                <a:ea typeface="Arial"/>
                <a:cs typeface="Arial"/>
                <a:sym typeface="Arial"/>
              </a:rPr>
              <a:t>(For example, the current IP address for </a:t>
            </a:r>
            <a:r>
              <a:rPr b="1" i="0" lang="en" sz="1100" u="none" cap="none" strike="noStrike">
                <a:solidFill>
                  <a:srgbClr val="000000"/>
                </a:solidFill>
                <a:latin typeface="Arial"/>
                <a:ea typeface="Arial"/>
                <a:cs typeface="Arial"/>
                <a:sym typeface="Arial"/>
              </a:rPr>
              <a:t>B8:27:EB:A1:6B:DF </a:t>
            </a:r>
            <a:r>
              <a:rPr b="0" i="0" lang="en" sz="1100" u="none" cap="none" strike="noStrike">
                <a:solidFill>
                  <a:srgbClr val="000000"/>
                </a:solidFill>
                <a:latin typeface="Arial"/>
                <a:ea typeface="Arial"/>
                <a:cs typeface="Arial"/>
                <a:sym typeface="Arial"/>
              </a:rPr>
              <a:t>is </a:t>
            </a:r>
            <a:r>
              <a:rPr b="1" i="0" lang="en" sz="1100" u="none" cap="none" strike="noStrike">
                <a:solidFill>
                  <a:srgbClr val="000000"/>
                </a:solidFill>
                <a:latin typeface="Arial"/>
                <a:ea typeface="Arial"/>
                <a:cs typeface="Arial"/>
                <a:sym typeface="Arial"/>
              </a:rPr>
              <a:t>192.168.1.14 </a:t>
            </a:r>
            <a:r>
              <a:rPr b="0" i="0" lang="en" sz="1100" u="none" cap="none" strike="noStrike">
                <a:solidFill>
                  <a:srgbClr val="000000"/>
                </a:solidFill>
                <a:latin typeface="Arial"/>
                <a:ea typeface="Arial"/>
                <a:cs typeface="Arial"/>
                <a:sym typeface="Arial"/>
              </a:rPr>
              <a:t>in the demonstration to the right.)</a:t>
            </a:r>
            <a:endParaRPr b="0" i="1" sz="1100" u="sng" cap="none" strike="noStrike">
              <a:solidFill>
                <a:srgbClr val="000000"/>
              </a:solidFill>
              <a:latin typeface="Arial"/>
              <a:ea typeface="Arial"/>
              <a:cs typeface="Arial"/>
              <a:sym typeface="Arial"/>
            </a:endParaRPr>
          </a:p>
        </p:txBody>
      </p:sp>
      <p:pic>
        <p:nvPicPr>
          <p:cNvPr id="106" name="Google Shape;106;p20"/>
          <p:cNvPicPr preferRelativeResize="0"/>
          <p:nvPr/>
        </p:nvPicPr>
        <p:blipFill rotWithShape="1">
          <a:blip r:embed="rId3">
            <a:alphaModFix/>
          </a:blip>
          <a:srcRect b="0" l="0" r="0" t="0"/>
          <a:stretch/>
        </p:blipFill>
        <p:spPr>
          <a:xfrm>
            <a:off x="4572000" y="1166531"/>
            <a:ext cx="3867105" cy="3312143"/>
          </a:xfrm>
          <a:prstGeom prst="rect">
            <a:avLst/>
          </a:prstGeom>
          <a:noFill/>
          <a:ln>
            <a:noFill/>
          </a:ln>
        </p:spPr>
      </p:pic>
      <p:sp>
        <p:nvSpPr>
          <p:cNvPr id="107" name="Google Shape;107;p20"/>
          <p:cNvSpPr txBox="1"/>
          <p:nvPr/>
        </p:nvSpPr>
        <p:spPr>
          <a:xfrm>
            <a:off x="4639773" y="2903284"/>
            <a:ext cx="3731558" cy="20005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14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User Manual Example</a:t>
            </a:r>
            <a:endParaRPr/>
          </a:p>
        </p:txBody>
      </p:sp>
      <p:sp>
        <p:nvSpPr>
          <p:cNvPr id="113" name="Google Shape;113;p21"/>
          <p:cNvSpPr txBox="1"/>
          <p:nvPr/>
        </p:nvSpPr>
        <p:spPr>
          <a:xfrm>
            <a:off x="311700" y="891205"/>
            <a:ext cx="4112382"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6.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Open the application </a:t>
            </a:r>
            <a:r>
              <a:rPr b="0" i="1" lang="en" sz="1100" u="none" cap="none" strike="noStrike">
                <a:solidFill>
                  <a:srgbClr val="000000"/>
                </a:solidFill>
                <a:latin typeface="Arial"/>
                <a:ea typeface="Arial"/>
                <a:cs typeface="Arial"/>
                <a:sym typeface="Arial"/>
              </a:rPr>
              <a:t>Remote Desktop Connection </a:t>
            </a:r>
            <a:r>
              <a:rPr b="0" i="0" lang="en" sz="1100" u="none" cap="none" strike="noStrike">
                <a:solidFill>
                  <a:srgbClr val="000000"/>
                </a:solidFill>
                <a:latin typeface="Arial"/>
                <a:ea typeface="Arial"/>
                <a:cs typeface="Arial"/>
                <a:sym typeface="Arial"/>
              </a:rPr>
              <a:t>on a Windows PC.</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7.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Type in the current </a:t>
            </a:r>
            <a:r>
              <a:rPr b="0" i="1" lang="en" sz="1100" u="none" cap="none" strike="noStrike">
                <a:solidFill>
                  <a:srgbClr val="000000"/>
                </a:solidFill>
                <a:latin typeface="Arial"/>
                <a:ea typeface="Arial"/>
                <a:cs typeface="Arial"/>
                <a:sym typeface="Arial"/>
              </a:rPr>
              <a:t>IP Address</a:t>
            </a:r>
            <a:r>
              <a:rPr b="0" i="0" lang="en" sz="1100" u="none" cap="none" strike="noStrike">
                <a:solidFill>
                  <a:srgbClr val="000000"/>
                </a:solidFill>
                <a:latin typeface="Arial"/>
                <a:ea typeface="Arial"/>
                <a:cs typeface="Arial"/>
                <a:sym typeface="Arial"/>
              </a:rPr>
              <a:t> that was noted from </a:t>
            </a:r>
            <a:r>
              <a:rPr b="0" i="1" lang="en" sz="1100" u="none" cap="none" strike="noStrike">
                <a:solidFill>
                  <a:srgbClr val="000000"/>
                </a:solidFill>
                <a:latin typeface="Arial"/>
                <a:ea typeface="Arial"/>
                <a:cs typeface="Arial"/>
                <a:sym typeface="Arial"/>
              </a:rPr>
              <a:t>Step 5 </a:t>
            </a:r>
            <a:r>
              <a:rPr b="0" i="0" lang="en" sz="1100" u="none" cap="none" strike="noStrike">
                <a:solidFill>
                  <a:srgbClr val="000000"/>
                </a:solidFill>
                <a:latin typeface="Arial"/>
                <a:ea typeface="Arial"/>
                <a:cs typeface="Arial"/>
                <a:sym typeface="Arial"/>
              </a:rPr>
              <a:t>in the search bar</a:t>
            </a:r>
            <a:r>
              <a:rPr b="0" i="1" lang="en" sz="11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100" u="none" cap="none" strike="noStrike">
              <a:solidFill>
                <a:srgbClr val="000000"/>
              </a:solidFill>
              <a:latin typeface="Arial"/>
              <a:ea typeface="Arial"/>
              <a:cs typeface="Arial"/>
              <a:sym typeface="Arial"/>
            </a:endParaRPr>
          </a:p>
        </p:txBody>
      </p:sp>
      <p:pic>
        <p:nvPicPr>
          <p:cNvPr id="114" name="Google Shape;114;p21"/>
          <p:cNvPicPr preferRelativeResize="0"/>
          <p:nvPr/>
        </p:nvPicPr>
        <p:blipFill rotWithShape="1">
          <a:blip r:embed="rId3">
            <a:alphaModFix/>
          </a:blip>
          <a:srcRect b="0" l="0" r="0" t="0"/>
          <a:stretch/>
        </p:blipFill>
        <p:spPr>
          <a:xfrm>
            <a:off x="1573241" y="3256611"/>
            <a:ext cx="2133442" cy="1329381"/>
          </a:xfrm>
          <a:prstGeom prst="rect">
            <a:avLst/>
          </a:prstGeom>
          <a:noFill/>
          <a:ln>
            <a:noFill/>
          </a:ln>
        </p:spPr>
      </p:pic>
      <p:pic>
        <p:nvPicPr>
          <p:cNvPr id="115" name="Google Shape;115;p21"/>
          <p:cNvPicPr preferRelativeResize="0"/>
          <p:nvPr/>
        </p:nvPicPr>
        <p:blipFill rotWithShape="1">
          <a:blip r:embed="rId4">
            <a:alphaModFix/>
          </a:blip>
          <a:srcRect b="0" l="0" r="0" t="0"/>
          <a:stretch/>
        </p:blipFill>
        <p:spPr>
          <a:xfrm>
            <a:off x="1543622" y="1318750"/>
            <a:ext cx="2168417" cy="1329381"/>
          </a:xfrm>
          <a:prstGeom prst="rect">
            <a:avLst/>
          </a:prstGeom>
          <a:noFill/>
          <a:ln>
            <a:noFill/>
          </a:ln>
        </p:spPr>
      </p:pic>
      <p:sp>
        <p:nvSpPr>
          <p:cNvPr id="116" name="Google Shape;116;p21"/>
          <p:cNvSpPr txBox="1"/>
          <p:nvPr/>
        </p:nvSpPr>
        <p:spPr>
          <a:xfrm>
            <a:off x="5035718" y="344566"/>
            <a:ext cx="3234017" cy="2970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8.</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Select </a:t>
            </a:r>
            <a:r>
              <a:rPr b="0" i="1" lang="en" sz="1100" u="none" cap="none" strike="noStrike">
                <a:solidFill>
                  <a:srgbClr val="000000"/>
                </a:solidFill>
                <a:latin typeface="Arial"/>
                <a:ea typeface="Arial"/>
                <a:cs typeface="Arial"/>
                <a:sym typeface="Arial"/>
              </a:rPr>
              <a:t>Yes</a:t>
            </a:r>
            <a:r>
              <a:rPr b="0" i="0" lang="en" sz="1100" u="none" cap="none" strike="noStrike">
                <a:solidFill>
                  <a:srgbClr val="000000"/>
                </a:solidFill>
                <a:latin typeface="Arial"/>
                <a:ea typeface="Arial"/>
                <a:cs typeface="Arial"/>
                <a:sym typeface="Arial"/>
              </a:rPr>
              <a:t> on the pop-up dialog box.</a:t>
            </a:r>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sng" cap="none" strike="noStrike">
                <a:solidFill>
                  <a:srgbClr val="000000"/>
                </a:solidFill>
                <a:latin typeface="Arial"/>
                <a:ea typeface="Arial"/>
                <a:cs typeface="Arial"/>
                <a:sym typeface="Arial"/>
              </a:rPr>
              <a:t>Step 9.</a:t>
            </a:r>
            <a:r>
              <a:rPr b="0" i="0" lang="en" sz="11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Type in the credentials for each the </a:t>
            </a:r>
            <a:r>
              <a:rPr b="0" i="1" lang="en" sz="1100" u="none" cap="none" strike="noStrike">
                <a:solidFill>
                  <a:srgbClr val="000000"/>
                </a:solidFill>
                <a:latin typeface="Arial"/>
                <a:ea typeface="Arial"/>
                <a:cs typeface="Arial"/>
                <a:sym typeface="Arial"/>
              </a:rPr>
              <a:t>Username</a:t>
            </a:r>
            <a:r>
              <a:rPr b="0" i="0" lang="en" sz="1100" u="none" cap="none" strike="noStrike">
                <a:solidFill>
                  <a:srgbClr val="000000"/>
                </a:solidFill>
                <a:latin typeface="Arial"/>
                <a:ea typeface="Arial"/>
                <a:cs typeface="Arial"/>
                <a:sym typeface="Arial"/>
              </a:rPr>
              <a:t> and </a:t>
            </a:r>
            <a:r>
              <a:rPr b="0" i="1" lang="en" sz="1100" u="none" cap="none" strike="noStrike">
                <a:solidFill>
                  <a:srgbClr val="000000"/>
                </a:solidFill>
                <a:latin typeface="Arial"/>
                <a:ea typeface="Arial"/>
                <a:cs typeface="Arial"/>
                <a:sym typeface="Arial"/>
              </a:rPr>
              <a:t>Password</a:t>
            </a:r>
            <a:r>
              <a:rPr b="0" i="0" lang="en" sz="1100" u="none" cap="none" strike="noStrike">
                <a:solidFill>
                  <a:srgbClr val="000000"/>
                </a:solidFill>
                <a:latin typeface="Arial"/>
                <a:ea typeface="Arial"/>
                <a:cs typeface="Arial"/>
                <a:sym typeface="Arial"/>
              </a:rPr>
              <a:t>. The credentials are as follows:</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username: </a:t>
            </a:r>
            <a:r>
              <a:rPr b="1" i="0" lang="en" sz="1100" u="none" cap="none" strike="noStrike">
                <a:solidFill>
                  <a:srgbClr val="000000"/>
                </a:solidFill>
                <a:latin typeface="Arial"/>
                <a:ea typeface="Arial"/>
                <a:cs typeface="Arial"/>
                <a:sym typeface="Arial"/>
              </a:rPr>
              <a:t>pi</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password: </a:t>
            </a:r>
            <a:r>
              <a:rPr b="1" i="0" lang="en" sz="1100" u="none" cap="none" strike="noStrike">
                <a:solidFill>
                  <a:srgbClr val="000000"/>
                </a:solidFill>
                <a:latin typeface="Arial"/>
                <a:ea typeface="Arial"/>
                <a:cs typeface="Arial"/>
                <a:sym typeface="Arial"/>
              </a:rPr>
              <a:t>A-State</a:t>
            </a:r>
            <a:endParaRPr b="0" i="0" sz="1100" u="none" cap="none" strike="noStrike">
              <a:solidFill>
                <a:srgbClr val="000000"/>
              </a:solidFill>
              <a:latin typeface="Arial"/>
              <a:ea typeface="Arial"/>
              <a:cs typeface="Arial"/>
              <a:sym typeface="Arial"/>
            </a:endParaRPr>
          </a:p>
        </p:txBody>
      </p:sp>
      <p:pic>
        <p:nvPicPr>
          <p:cNvPr id="117" name="Google Shape;117;p21"/>
          <p:cNvPicPr preferRelativeResize="0"/>
          <p:nvPr/>
        </p:nvPicPr>
        <p:blipFill rotWithShape="1">
          <a:blip r:embed="rId5">
            <a:alphaModFix/>
          </a:blip>
          <a:srcRect b="0" l="0" r="0" t="0"/>
          <a:stretch/>
        </p:blipFill>
        <p:spPr>
          <a:xfrm>
            <a:off x="6501771" y="2781704"/>
            <a:ext cx="1868418" cy="2279194"/>
          </a:xfrm>
          <a:prstGeom prst="rect">
            <a:avLst/>
          </a:prstGeom>
          <a:noFill/>
          <a:ln>
            <a:noFill/>
          </a:ln>
        </p:spPr>
      </p:pic>
      <p:pic>
        <p:nvPicPr>
          <p:cNvPr id="118" name="Google Shape;118;p21"/>
          <p:cNvPicPr preferRelativeResize="0"/>
          <p:nvPr/>
        </p:nvPicPr>
        <p:blipFill rotWithShape="1">
          <a:blip r:embed="rId6">
            <a:alphaModFix/>
          </a:blip>
          <a:srcRect b="0" l="0" r="0" t="0"/>
          <a:stretch/>
        </p:blipFill>
        <p:spPr>
          <a:xfrm>
            <a:off x="5656004" y="809328"/>
            <a:ext cx="2125873" cy="13353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